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775" r:id="rId2"/>
    <p:sldId id="786" r:id="rId3"/>
    <p:sldId id="256" r:id="rId4"/>
    <p:sldId id="778" r:id="rId5"/>
    <p:sldId id="779" r:id="rId6"/>
    <p:sldId id="789" r:id="rId7"/>
    <p:sldId id="782" r:id="rId8"/>
    <p:sldId id="777" r:id="rId9"/>
    <p:sldId id="781" r:id="rId10"/>
    <p:sldId id="797" r:id="rId11"/>
    <p:sldId id="792" r:id="rId12"/>
    <p:sldId id="793" r:id="rId13"/>
    <p:sldId id="795" r:id="rId14"/>
    <p:sldId id="791" r:id="rId15"/>
    <p:sldId id="798" r:id="rId16"/>
    <p:sldId id="788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5CB2"/>
    <a:srgbClr val="E6E9F0"/>
    <a:srgbClr val="E6E6E6"/>
    <a:srgbClr val="97E3FB"/>
    <a:srgbClr val="12BEF7"/>
    <a:srgbClr val="7B93D6"/>
    <a:srgbClr val="944EE8"/>
    <a:srgbClr val="F7F7F7"/>
    <a:srgbClr val="6D99DB"/>
    <a:srgbClr val="03C4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7" autoAdjust="0"/>
    <p:restoredTop sz="94660"/>
  </p:normalViewPr>
  <p:slideViewPr>
    <p:cSldViewPr snapToGrid="0">
      <p:cViewPr>
        <p:scale>
          <a:sx n="118" d="100"/>
          <a:sy n="118" d="100"/>
        </p:scale>
        <p:origin x="-308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82FCC-C60A-4F62-BD0C-1C70C16EB5D3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A7DF7-CF14-463F-BAB0-11C0FC71AA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75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479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19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115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65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3565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649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360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430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10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7322-8453-430C-BBDA-B70414EE4A8E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93306-5D9C-4C5A-91DF-7E9C87EBBC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13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rgbClr val="7B93D6"/>
            </a:gs>
            <a:gs pos="33000">
              <a:srgbClr val="3EACEA"/>
            </a:gs>
            <a:gs pos="49000">
              <a:srgbClr val="12BEF7"/>
            </a:gs>
            <a:gs pos="0">
              <a:srgbClr val="944EE8"/>
            </a:gs>
            <a:gs pos="5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669895" y="1790954"/>
            <a:ext cx="6852211" cy="1172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5400" b="1" noProof="0" dirty="0">
                <a:solidFill>
                  <a:prstClr val="white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서울시 연평균 기온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669895" y="1625600"/>
            <a:ext cx="6982105" cy="181428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669894" y="3439886"/>
            <a:ext cx="6982105" cy="181428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황채원</a:t>
            </a:r>
            <a:r>
              <a:rPr lang="ko-KR" alt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3200" dirty="0">
              <a:solidFill>
                <a:prstClr val="black">
                  <a:lumMod val="75000"/>
                  <a:lumOff val="25000"/>
                </a:prst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3200" dirty="0">
              <a:solidFill>
                <a:prstClr val="black">
                  <a:lumMod val="75000"/>
                  <a:lumOff val="25000"/>
                </a:prst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20170702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06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  <a:cs typeface="+mn-cs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09D6D8D4-562F-4C4B-BFE6-E391B34FC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963" y="568678"/>
            <a:ext cx="10048291" cy="6166126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885334" y="980730"/>
            <a:ext cx="653820" cy="5007879"/>
          </a:xfrm>
          <a:prstGeom prst="rect">
            <a:avLst/>
          </a:prstGeom>
          <a:solidFill>
            <a:srgbClr val="F95CB2"/>
          </a:solidFill>
          <a:ln>
            <a:solidFill>
              <a:srgbClr val="F95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69FBAB6-8A37-4057-BB6E-6E1EAF748A5E}"/>
              </a:ext>
            </a:extLst>
          </p:cNvPr>
          <p:cNvSpPr/>
          <p:nvPr/>
        </p:nvSpPr>
        <p:spPr>
          <a:xfrm>
            <a:off x="5041554" y="911574"/>
            <a:ext cx="653820" cy="5077035"/>
          </a:xfrm>
          <a:prstGeom prst="rect">
            <a:avLst/>
          </a:prstGeom>
          <a:solidFill>
            <a:srgbClr val="F95CB2"/>
          </a:solidFill>
          <a:ln>
            <a:solidFill>
              <a:srgbClr val="F95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08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  <a:ea typeface="맑은 고딕" panose="020B0503020000020004" pitchFamily="50" charset="-127"/>
              </a:rPr>
              <a:t>중</a:t>
            </a:r>
            <a:r>
              <a:rPr kumimoji="0" lang="ko-KR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/>
                <a:ea typeface="맑은 고딕" panose="020B0503020000020004" pitchFamily="50" charset="-127"/>
                <a:cs typeface="+mn-cs"/>
              </a:rPr>
              <a:t>복 평균 기온의 변화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  <a:cs typeface="+mn-cs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258" y="3571579"/>
            <a:ext cx="9709865" cy="56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04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  <a:cs typeface="+mn-cs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9075F89E-F157-4658-8D97-2AEAA4E5D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27" y="401953"/>
            <a:ext cx="8388792" cy="6603340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0B30B80D-80FF-47B8-958C-0694CB81AE6A}"/>
              </a:ext>
            </a:extLst>
          </p:cNvPr>
          <p:cNvSpPr/>
          <p:nvPr/>
        </p:nvSpPr>
        <p:spPr>
          <a:xfrm>
            <a:off x="7797111" y="741757"/>
            <a:ext cx="510866" cy="5358597"/>
          </a:xfrm>
          <a:prstGeom prst="rect">
            <a:avLst/>
          </a:prstGeom>
          <a:solidFill>
            <a:srgbClr val="F95CB2"/>
          </a:solidFill>
          <a:ln>
            <a:solidFill>
              <a:srgbClr val="F95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21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  <a:ea typeface="맑은 고딕" panose="020B0503020000020004" pitchFamily="50" charset="-127"/>
              </a:rPr>
              <a:t>말</a:t>
            </a:r>
            <a:r>
              <a:rPr kumimoji="0" lang="ko-KR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/>
                <a:ea typeface="맑은 고딕" panose="020B0503020000020004" pitchFamily="50" charset="-127"/>
                <a:cs typeface="+mn-cs"/>
              </a:rPr>
              <a:t>복 평균 기온의 변화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  <a:cs typeface="+mn-cs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111" y="3384639"/>
            <a:ext cx="9835777" cy="47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57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  <a:cs typeface="+mn-cs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36E3479E-CB94-4EB6-A01F-09A817DDE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297" y="0"/>
            <a:ext cx="8719271" cy="6863481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52BF52AB-0AF4-4A6B-BB86-CAA57BD23BE8}"/>
              </a:ext>
            </a:extLst>
          </p:cNvPr>
          <p:cNvSpPr/>
          <p:nvPr/>
        </p:nvSpPr>
        <p:spPr>
          <a:xfrm>
            <a:off x="7026838" y="388418"/>
            <a:ext cx="523031" cy="5534951"/>
          </a:xfrm>
          <a:prstGeom prst="rect">
            <a:avLst/>
          </a:prstGeom>
          <a:solidFill>
            <a:srgbClr val="F95CB2"/>
          </a:solidFill>
          <a:ln>
            <a:solidFill>
              <a:srgbClr val="F95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28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 panose="020D0904000000000000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anose="020D0904000000000000"/>
                <a:ea typeface="맑은 고딕" panose="020B0503020000020004" pitchFamily="50" charset="-127"/>
              </a:rPr>
              <a:t>결론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extBox 2"/>
          <p:cNvSpPr txBox="1"/>
          <p:nvPr/>
        </p:nvSpPr>
        <p:spPr>
          <a:xfrm>
            <a:off x="1152541" y="2103137"/>
            <a:ext cx="4438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나눔고딕 ExtraBold" panose="020D0904000000000000"/>
              </a:rPr>
              <a:t>20</a:t>
            </a:r>
            <a:r>
              <a:rPr lang="ko-KR" altLang="ko-KR" sz="2400" dirty="0">
                <a:latin typeface="나눔고딕 ExtraBold" panose="020D0904000000000000"/>
              </a:rPr>
              <a:t>년간 연평균 최고 기</a:t>
            </a:r>
            <a:r>
              <a:rPr lang="ko-KR" altLang="en-US" sz="2400" dirty="0">
                <a:latin typeface="나눔고딕 ExtraBold" panose="020D0904000000000000"/>
              </a:rPr>
              <a:t>록한 날</a:t>
            </a:r>
            <a:endParaRPr lang="ko-KR" altLang="ko-KR" sz="2400" dirty="0">
              <a:latin typeface="나눔고딕 ExtraBold" panose="020D090400000000000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43900" y="2125967"/>
            <a:ext cx="1257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나눔고딕 ExtraBold" panose="020D0904000000000000"/>
              </a:rPr>
              <a:t>8</a:t>
            </a:r>
            <a:r>
              <a:rPr lang="ko-KR" altLang="en-US" sz="2400" dirty="0">
                <a:latin typeface="나눔고딕 ExtraBold" panose="020D0904000000000000"/>
              </a:rPr>
              <a:t>월</a:t>
            </a:r>
            <a:r>
              <a:rPr lang="en-US" altLang="ko-KR" sz="2400" dirty="0">
                <a:latin typeface="나눔고딕 ExtraBold" panose="020D0904000000000000"/>
              </a:rPr>
              <a:t>1</a:t>
            </a:r>
            <a:r>
              <a:rPr lang="ko-KR" altLang="en-US" sz="2400" dirty="0">
                <a:latin typeface="나눔고딕 ExtraBold" panose="020D0904000000000000"/>
              </a:rPr>
              <a:t>일</a:t>
            </a:r>
          </a:p>
        </p:txBody>
      </p:sp>
      <p:sp>
        <p:nvSpPr>
          <p:cNvPr id="6" name="오른쪽 화살표 5"/>
          <p:cNvSpPr/>
          <p:nvPr/>
        </p:nvSpPr>
        <p:spPr>
          <a:xfrm>
            <a:off x="5657850" y="2172134"/>
            <a:ext cx="1543050" cy="369332"/>
          </a:xfrm>
          <a:prstGeom prst="rightArrow">
            <a:avLst/>
          </a:prstGeom>
          <a:solidFill>
            <a:srgbClr val="F95CB2"/>
          </a:solidFill>
          <a:ln>
            <a:solidFill>
              <a:srgbClr val="F95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anose="020D0904000000000000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1524000" y="3079571"/>
            <a:ext cx="9277350" cy="461665"/>
            <a:chOff x="1524000" y="2107168"/>
            <a:chExt cx="9277350" cy="461665"/>
          </a:xfrm>
        </p:grpSpPr>
        <p:sp>
          <p:nvSpPr>
            <p:cNvPr id="29" name="TextBox 28"/>
            <p:cNvSpPr txBox="1"/>
            <p:nvPr/>
          </p:nvSpPr>
          <p:spPr>
            <a:xfrm>
              <a:off x="1524000" y="2107168"/>
              <a:ext cx="3695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atin typeface="나눔고딕 ExtraBold" panose="020D0904000000000000"/>
                </a:rPr>
                <a:t>초복</a:t>
              </a:r>
              <a:endParaRPr lang="ko-KR" altLang="ko-KR" sz="2400" dirty="0">
                <a:latin typeface="나눔고딕 ExtraBold" panose="020D090400000000000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39050" y="2107168"/>
              <a:ext cx="3162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>
                  <a:latin typeface="나눔고딕 ExtraBold" panose="020D0904000000000000"/>
                </a:rPr>
                <a:t>1998</a:t>
              </a:r>
              <a:r>
                <a:rPr lang="ko-KR" altLang="ko-KR" sz="2400" dirty="0">
                  <a:latin typeface="나눔고딕 ExtraBold" panose="020D0904000000000000"/>
                </a:rPr>
                <a:t>년</a:t>
              </a:r>
              <a:r>
                <a:rPr lang="ko-KR" altLang="en-US" sz="2400" dirty="0">
                  <a:latin typeface="나눔고딕 ExtraBold" panose="020D0904000000000000"/>
                </a:rPr>
                <a:t>도</a:t>
              </a:r>
              <a:r>
                <a:rPr lang="en-US" altLang="ko-KR" sz="2400" dirty="0">
                  <a:latin typeface="나눔고딕 ExtraBold" panose="020D0904000000000000"/>
                </a:rPr>
                <a:t>,</a:t>
              </a:r>
              <a:r>
                <a:rPr lang="ko-KR" altLang="ko-KR" sz="2400" dirty="0">
                  <a:latin typeface="나눔고딕 ExtraBold" panose="020D0904000000000000"/>
                </a:rPr>
                <a:t> </a:t>
              </a:r>
              <a:r>
                <a:rPr lang="en-US" altLang="ko-KR" sz="2400" dirty="0">
                  <a:latin typeface="나눔고딕 ExtraBold" panose="020D0904000000000000"/>
                </a:rPr>
                <a:t>2001</a:t>
              </a:r>
              <a:r>
                <a:rPr lang="ko-KR" altLang="ko-KR" sz="2400" dirty="0">
                  <a:latin typeface="나눔고딕 ExtraBold" panose="020D0904000000000000"/>
                </a:rPr>
                <a:t>년도 </a:t>
              </a:r>
              <a:endParaRPr lang="ko-KR" altLang="en-US" sz="2400" dirty="0">
                <a:latin typeface="나눔고딕 ExtraBold" panose="020D0904000000000000"/>
              </a:endParaRPr>
            </a:p>
          </p:txBody>
        </p:sp>
        <p:sp>
          <p:nvSpPr>
            <p:cNvPr id="31" name="오른쪽 화살표 30"/>
            <p:cNvSpPr/>
            <p:nvPr/>
          </p:nvSpPr>
          <p:spPr>
            <a:xfrm>
              <a:off x="5657850" y="2107168"/>
              <a:ext cx="1543050" cy="369332"/>
            </a:xfrm>
            <a:prstGeom prst="rightArrow">
              <a:avLst/>
            </a:prstGeom>
            <a:solidFill>
              <a:srgbClr val="F95CB2"/>
            </a:solidFill>
            <a:ln>
              <a:solidFill>
                <a:srgbClr val="F95C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고딕 ExtraBold" panose="020D0904000000000000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524000" y="4033175"/>
            <a:ext cx="9277350" cy="461665"/>
            <a:chOff x="1524000" y="2107168"/>
            <a:chExt cx="9277350" cy="461665"/>
          </a:xfrm>
        </p:grpSpPr>
        <p:sp>
          <p:nvSpPr>
            <p:cNvPr id="33" name="TextBox 32"/>
            <p:cNvSpPr txBox="1"/>
            <p:nvPr/>
          </p:nvSpPr>
          <p:spPr>
            <a:xfrm>
              <a:off x="1524000" y="2107168"/>
              <a:ext cx="3695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atin typeface="나눔고딕 ExtraBold" panose="020D0904000000000000"/>
                </a:rPr>
                <a:t>중복</a:t>
              </a:r>
              <a:endParaRPr lang="ko-KR" altLang="ko-KR" sz="2400" dirty="0">
                <a:latin typeface="나눔고딕 ExtraBold" panose="020D090400000000000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639050" y="2107168"/>
              <a:ext cx="3162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>
                  <a:latin typeface="나눔고딕 ExtraBold" panose="020D0904000000000000"/>
                </a:rPr>
                <a:t>2005</a:t>
              </a:r>
              <a:r>
                <a:rPr lang="ko-KR" altLang="ko-KR" sz="2400" dirty="0">
                  <a:latin typeface="나눔고딕 ExtraBold" panose="020D0904000000000000"/>
                </a:rPr>
                <a:t>년</a:t>
              </a:r>
              <a:r>
                <a:rPr lang="ko-KR" altLang="en-US" sz="2400" dirty="0">
                  <a:latin typeface="나눔고딕 ExtraBold" panose="020D0904000000000000"/>
                </a:rPr>
                <a:t>도</a:t>
              </a:r>
              <a:r>
                <a:rPr lang="en-US" altLang="ko-KR" sz="2400" dirty="0">
                  <a:latin typeface="나눔고딕 ExtraBold" panose="020D0904000000000000"/>
                </a:rPr>
                <a:t>,</a:t>
              </a:r>
              <a:r>
                <a:rPr lang="ko-KR" altLang="ko-KR" sz="2400" dirty="0">
                  <a:latin typeface="나눔고딕 ExtraBold" panose="020D0904000000000000"/>
                </a:rPr>
                <a:t> </a:t>
              </a:r>
              <a:r>
                <a:rPr lang="en-US" altLang="ko-KR" sz="2400" dirty="0">
                  <a:latin typeface="나눔고딕 ExtraBold" panose="020D0904000000000000"/>
                </a:rPr>
                <a:t>2004</a:t>
              </a:r>
              <a:r>
                <a:rPr lang="ko-KR" altLang="ko-KR" sz="2400" dirty="0">
                  <a:latin typeface="나눔고딕 ExtraBold" panose="020D0904000000000000"/>
                </a:rPr>
                <a:t>년도 </a:t>
              </a:r>
              <a:endParaRPr lang="ko-KR" altLang="en-US" sz="2400" dirty="0">
                <a:latin typeface="나눔고딕 ExtraBold" panose="020D0904000000000000"/>
              </a:endParaRPr>
            </a:p>
          </p:txBody>
        </p:sp>
        <p:sp>
          <p:nvSpPr>
            <p:cNvPr id="35" name="오른쪽 화살표 34"/>
            <p:cNvSpPr/>
            <p:nvPr/>
          </p:nvSpPr>
          <p:spPr>
            <a:xfrm>
              <a:off x="5657850" y="2107168"/>
              <a:ext cx="1543050" cy="369332"/>
            </a:xfrm>
            <a:prstGeom prst="rightArrow">
              <a:avLst/>
            </a:prstGeom>
            <a:solidFill>
              <a:srgbClr val="F95CB2"/>
            </a:solidFill>
            <a:ln>
              <a:solidFill>
                <a:srgbClr val="F95C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고딕 ExtraBold" panose="020D0904000000000000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1524000" y="5079112"/>
            <a:ext cx="9277350" cy="461665"/>
            <a:chOff x="1524000" y="2107168"/>
            <a:chExt cx="9277350" cy="461665"/>
          </a:xfrm>
        </p:grpSpPr>
        <p:sp>
          <p:nvSpPr>
            <p:cNvPr id="37" name="TextBox 36"/>
            <p:cNvSpPr txBox="1"/>
            <p:nvPr/>
          </p:nvSpPr>
          <p:spPr>
            <a:xfrm>
              <a:off x="1524000" y="2107168"/>
              <a:ext cx="3695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atin typeface="나눔고딕 ExtraBold" panose="020D0904000000000000"/>
                </a:rPr>
                <a:t>말복</a:t>
              </a:r>
              <a:endParaRPr lang="ko-KR" altLang="ko-KR" sz="2400" dirty="0">
                <a:latin typeface="나눔고딕 ExtraBold" panose="020D090400000000000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39050" y="2107168"/>
              <a:ext cx="3162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>
                  <a:latin typeface="나눔고딕 ExtraBold" panose="020D0904000000000000"/>
                </a:rPr>
                <a:t>1999</a:t>
              </a:r>
              <a:r>
                <a:rPr lang="ko-KR" altLang="ko-KR" sz="2400" dirty="0">
                  <a:latin typeface="나눔고딕 ExtraBold" panose="020D0904000000000000"/>
                </a:rPr>
                <a:t>년</a:t>
              </a:r>
              <a:r>
                <a:rPr lang="ko-KR" altLang="en-US" sz="2400" dirty="0">
                  <a:latin typeface="나눔고딕 ExtraBold" panose="020D0904000000000000"/>
                </a:rPr>
                <a:t>도</a:t>
              </a:r>
              <a:r>
                <a:rPr lang="en-US" altLang="ko-KR" sz="2400" dirty="0">
                  <a:latin typeface="나눔고딕 ExtraBold" panose="020D0904000000000000"/>
                </a:rPr>
                <a:t>,</a:t>
              </a:r>
              <a:r>
                <a:rPr lang="ko-KR" altLang="ko-KR" sz="2400" dirty="0">
                  <a:latin typeface="나눔고딕 ExtraBold" panose="020D0904000000000000"/>
                </a:rPr>
                <a:t> </a:t>
              </a:r>
              <a:r>
                <a:rPr lang="en-US" altLang="ko-KR" sz="2400" dirty="0">
                  <a:latin typeface="나눔고딕 ExtraBold" panose="020D0904000000000000"/>
                </a:rPr>
                <a:t>2007</a:t>
              </a:r>
              <a:r>
                <a:rPr lang="ko-KR" altLang="ko-KR" sz="2400" dirty="0">
                  <a:latin typeface="나눔고딕 ExtraBold" panose="020D0904000000000000"/>
                </a:rPr>
                <a:t>년도 </a:t>
              </a:r>
              <a:endParaRPr lang="ko-KR" altLang="en-US" sz="2400" dirty="0">
                <a:latin typeface="나눔고딕 ExtraBold" panose="020D0904000000000000"/>
              </a:endParaRPr>
            </a:p>
          </p:txBody>
        </p:sp>
        <p:sp>
          <p:nvSpPr>
            <p:cNvPr id="39" name="오른쪽 화살표 38"/>
            <p:cNvSpPr/>
            <p:nvPr/>
          </p:nvSpPr>
          <p:spPr>
            <a:xfrm>
              <a:off x="5657850" y="2107168"/>
              <a:ext cx="1543050" cy="369332"/>
            </a:xfrm>
            <a:prstGeom prst="rightArrow">
              <a:avLst/>
            </a:prstGeom>
            <a:solidFill>
              <a:srgbClr val="F95CB2"/>
            </a:solidFill>
            <a:ln>
              <a:solidFill>
                <a:srgbClr val="F95C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고딕 ExtraBold" panose="020D090400000000000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407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6F3FDA-A9D8-4312-8C77-CD422B3158B0}"/>
              </a:ext>
            </a:extLst>
          </p:cNvPr>
          <p:cNvSpPr txBox="1"/>
          <p:nvPr/>
        </p:nvSpPr>
        <p:spPr>
          <a:xfrm>
            <a:off x="2303746" y="2967335"/>
            <a:ext cx="7555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>
                <a:latin typeface="나눔고딕 ExtraBold" panose="020D0904000000000000"/>
                <a:ea typeface="나눔고딕 ExtraBold" panose="020D090400000000000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413867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336920" y="97654"/>
            <a:ext cx="5518159" cy="972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 panose="020D0904000000000000"/>
                <a:ea typeface="나눔고딕 ExtraBold" panose="020D0904000000000000"/>
              </a:rPr>
              <a:t>목차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나눔고딕 ExtraBold" panose="020D0904000000000000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FD77735-A6DC-467A-99D2-40E845F5CEF7}"/>
              </a:ext>
            </a:extLst>
          </p:cNvPr>
          <p:cNvGrpSpPr/>
          <p:nvPr/>
        </p:nvGrpSpPr>
        <p:grpSpPr>
          <a:xfrm>
            <a:off x="1216476" y="1911275"/>
            <a:ext cx="5233997" cy="1015663"/>
            <a:chOff x="1085268" y="1608943"/>
            <a:chExt cx="5233997" cy="1015663"/>
          </a:xfrm>
        </p:grpSpPr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265D7680-34B5-4B2B-8B36-43AABD06DA09}"/>
                </a:ext>
              </a:extLst>
            </p:cNvPr>
            <p:cNvGrpSpPr/>
            <p:nvPr/>
          </p:nvGrpSpPr>
          <p:grpSpPr>
            <a:xfrm>
              <a:off x="1085268" y="1608943"/>
              <a:ext cx="802720" cy="1015663"/>
              <a:chOff x="6454318" y="953910"/>
              <a:chExt cx="802720" cy="1015663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F8979A8-5F6D-49AD-B552-232619CE22A3}"/>
                  </a:ext>
                </a:extLst>
              </p:cNvPr>
              <p:cNvSpPr txBox="1"/>
              <p:nvPr/>
            </p:nvSpPr>
            <p:spPr>
              <a:xfrm>
                <a:off x="6587564" y="953910"/>
                <a:ext cx="66947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나눔고딕 ExtraBold"/>
                    <a:ea typeface="-윤고딕350" panose="02030504000101010101" pitchFamily="18" charset="-127"/>
                  </a:rPr>
                  <a:t>1</a:t>
                </a:r>
                <a:endParaRPr kumimoji="0" lang="ko-KR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</a:endParaRPr>
              </a:p>
            </p:txBody>
          </p:sp>
          <p:grpSp>
            <p:nvGrpSpPr>
              <p:cNvPr id="63" name="그룹 62">
                <a:extLst>
                  <a:ext uri="{FF2B5EF4-FFF2-40B4-BE49-F238E27FC236}">
                    <a16:creationId xmlns:a16="http://schemas.microsoft.com/office/drawing/2014/main" id="{08DF1488-8F2F-44E0-97AA-8CC608A0DF1C}"/>
                  </a:ext>
                </a:extLst>
              </p:cNvPr>
              <p:cNvGrpSpPr/>
              <p:nvPr/>
            </p:nvGrpSpPr>
            <p:grpSpPr>
              <a:xfrm>
                <a:off x="6454318" y="1058181"/>
                <a:ext cx="760143" cy="810616"/>
                <a:chOff x="6454318" y="1058181"/>
                <a:chExt cx="760143" cy="810616"/>
              </a:xfrm>
            </p:grpSpPr>
            <p:cxnSp>
              <p:nvCxnSpPr>
                <p:cNvPr id="64" name="직선 연결선 63">
                  <a:extLst>
                    <a:ext uri="{FF2B5EF4-FFF2-40B4-BE49-F238E27FC236}">
                      <a16:creationId xmlns:a16="http://schemas.microsoft.com/office/drawing/2014/main" id="{E4FAFA56-1783-4024-AE53-0A73EF5EFAAA}"/>
                    </a:ext>
                  </a:extLst>
                </p:cNvPr>
                <p:cNvCxnSpPr/>
                <p:nvPr/>
              </p:nvCxnSpPr>
              <p:spPr>
                <a:xfrm>
                  <a:off x="6454318" y="1058181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직선 연결선 64">
                  <a:extLst>
                    <a:ext uri="{FF2B5EF4-FFF2-40B4-BE49-F238E27FC236}">
                      <a16:creationId xmlns:a16="http://schemas.microsoft.com/office/drawing/2014/main" id="{12FD6080-305A-4D93-A8FA-555D3D430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058181"/>
                  <a:ext cx="0" cy="81061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직선 연결선 65">
                  <a:extLst>
                    <a:ext uri="{FF2B5EF4-FFF2-40B4-BE49-F238E27FC236}">
                      <a16:creationId xmlns:a16="http://schemas.microsoft.com/office/drawing/2014/main" id="{2B6D5D0D-0EE8-4E6B-92B6-C95857630A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868797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직선 연결선 66">
                  <a:extLst>
                    <a:ext uri="{FF2B5EF4-FFF2-40B4-BE49-F238E27FC236}">
                      <a16:creationId xmlns:a16="http://schemas.microsoft.com/office/drawing/2014/main" id="{B9D043AF-AE33-496B-9C8C-FA8C1A46E9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14461" y="1058181"/>
                  <a:ext cx="0" cy="3334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92A7A56-737A-40A3-983C-92CCD0EBAE4B}"/>
                </a:ext>
              </a:extLst>
            </p:cNvPr>
            <p:cNvSpPr txBox="1"/>
            <p:nvPr/>
          </p:nvSpPr>
          <p:spPr>
            <a:xfrm>
              <a:off x="1761553" y="1999350"/>
              <a:ext cx="4557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 panose="020D0904000000000000"/>
                  <a:ea typeface="나눔고딕 ExtraBold" panose="020D0904000000000000"/>
                </a:rPr>
                <a:t>데이터 분석의 목적</a:t>
              </a: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D867EA79-C370-4CAD-A6EA-19F29343F923}"/>
              </a:ext>
            </a:extLst>
          </p:cNvPr>
          <p:cNvGrpSpPr/>
          <p:nvPr/>
        </p:nvGrpSpPr>
        <p:grpSpPr>
          <a:xfrm>
            <a:off x="1216476" y="3492358"/>
            <a:ext cx="5236035" cy="1015663"/>
            <a:chOff x="1083230" y="2773989"/>
            <a:chExt cx="5236035" cy="101566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CD7E91F-0F3C-4583-8E13-0A07C849EDD0}"/>
                </a:ext>
              </a:extLst>
            </p:cNvPr>
            <p:cNvSpPr txBox="1"/>
            <p:nvPr/>
          </p:nvSpPr>
          <p:spPr>
            <a:xfrm>
              <a:off x="1761553" y="3187868"/>
              <a:ext cx="4557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 panose="020D0904000000000000"/>
                  <a:ea typeface="나눔고딕 ExtraBold" panose="020D0904000000000000"/>
                </a:rPr>
                <a:t>데이터 수집</a:t>
              </a: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9192E058-636F-46D0-82B7-CD2EF8E466B4}"/>
                </a:ext>
              </a:extLst>
            </p:cNvPr>
            <p:cNvGrpSpPr/>
            <p:nvPr/>
          </p:nvGrpSpPr>
          <p:grpSpPr>
            <a:xfrm>
              <a:off x="1083230" y="2773989"/>
              <a:ext cx="802720" cy="1015663"/>
              <a:chOff x="6454318" y="953910"/>
              <a:chExt cx="802720" cy="1015663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DBD570E-F3A6-405F-B9B7-5C5A552725BC}"/>
                  </a:ext>
                </a:extLst>
              </p:cNvPr>
              <p:cNvSpPr txBox="1"/>
              <p:nvPr/>
            </p:nvSpPr>
            <p:spPr>
              <a:xfrm>
                <a:off x="6587564" y="953910"/>
                <a:ext cx="66947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나눔고딕 ExtraBold"/>
                    <a:ea typeface="-윤고딕350" panose="02030504000101010101" pitchFamily="18" charset="-127"/>
                  </a:rPr>
                  <a:t>2</a:t>
                </a:r>
                <a:endParaRPr kumimoji="0" lang="ko-KR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</a:endParaRPr>
              </a:p>
            </p:txBody>
          </p:sp>
          <p:grpSp>
            <p:nvGrpSpPr>
              <p:cNvPr id="73" name="그룹 72">
                <a:extLst>
                  <a:ext uri="{FF2B5EF4-FFF2-40B4-BE49-F238E27FC236}">
                    <a16:creationId xmlns:a16="http://schemas.microsoft.com/office/drawing/2014/main" id="{D32839DA-4669-4249-BB1F-D43C490D23AE}"/>
                  </a:ext>
                </a:extLst>
              </p:cNvPr>
              <p:cNvGrpSpPr/>
              <p:nvPr/>
            </p:nvGrpSpPr>
            <p:grpSpPr>
              <a:xfrm>
                <a:off x="6454318" y="1058181"/>
                <a:ext cx="760143" cy="810616"/>
                <a:chOff x="6454318" y="1058181"/>
                <a:chExt cx="760143" cy="810616"/>
              </a:xfrm>
            </p:grpSpPr>
            <p:cxnSp>
              <p:nvCxnSpPr>
                <p:cNvPr id="74" name="직선 연결선 73">
                  <a:extLst>
                    <a:ext uri="{FF2B5EF4-FFF2-40B4-BE49-F238E27FC236}">
                      <a16:creationId xmlns:a16="http://schemas.microsoft.com/office/drawing/2014/main" id="{04316484-2D9F-4F49-A481-1ABD43E90D46}"/>
                    </a:ext>
                  </a:extLst>
                </p:cNvPr>
                <p:cNvCxnSpPr/>
                <p:nvPr/>
              </p:nvCxnSpPr>
              <p:spPr>
                <a:xfrm>
                  <a:off x="6454318" y="1058181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직선 연결선 74">
                  <a:extLst>
                    <a:ext uri="{FF2B5EF4-FFF2-40B4-BE49-F238E27FC236}">
                      <a16:creationId xmlns:a16="http://schemas.microsoft.com/office/drawing/2014/main" id="{28812C0B-DE05-4EAC-975F-82385E8A8B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058181"/>
                  <a:ext cx="0" cy="81061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직선 연결선 75">
                  <a:extLst>
                    <a:ext uri="{FF2B5EF4-FFF2-40B4-BE49-F238E27FC236}">
                      <a16:creationId xmlns:a16="http://schemas.microsoft.com/office/drawing/2014/main" id="{9C5CEB50-06DB-4E32-84AF-D128538AD6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868797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직선 연결선 76">
                  <a:extLst>
                    <a:ext uri="{FF2B5EF4-FFF2-40B4-BE49-F238E27FC236}">
                      <a16:creationId xmlns:a16="http://schemas.microsoft.com/office/drawing/2014/main" id="{089251AF-5FFE-4C2B-9931-AA1334C768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14461" y="1058181"/>
                  <a:ext cx="0" cy="3334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BE0B1C59-C1F7-45B8-B289-B61717392D79}"/>
              </a:ext>
            </a:extLst>
          </p:cNvPr>
          <p:cNvGrpSpPr/>
          <p:nvPr/>
        </p:nvGrpSpPr>
        <p:grpSpPr>
          <a:xfrm>
            <a:off x="1216476" y="5045483"/>
            <a:ext cx="10289187" cy="1015663"/>
            <a:chOff x="1083230" y="3926213"/>
            <a:chExt cx="10289187" cy="1015663"/>
          </a:xfrm>
        </p:grpSpPr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E719E680-3F39-4C43-830E-513878842D12}"/>
                </a:ext>
              </a:extLst>
            </p:cNvPr>
            <p:cNvGrpSpPr/>
            <p:nvPr/>
          </p:nvGrpSpPr>
          <p:grpSpPr>
            <a:xfrm>
              <a:off x="1083230" y="3926213"/>
              <a:ext cx="802720" cy="1015663"/>
              <a:chOff x="6454318" y="953910"/>
              <a:chExt cx="802720" cy="1015663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BB965C37-61A5-4EEE-8B81-461B1B6D58A0}"/>
                  </a:ext>
                </a:extLst>
              </p:cNvPr>
              <p:cNvSpPr txBox="1"/>
              <p:nvPr/>
            </p:nvSpPr>
            <p:spPr>
              <a:xfrm>
                <a:off x="6587564" y="953910"/>
                <a:ext cx="66947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나눔고딕 ExtraBold"/>
                    <a:ea typeface="-윤고딕350" panose="02030504000101010101" pitchFamily="18" charset="-127"/>
                  </a:rPr>
                  <a:t>3</a:t>
                </a:r>
                <a:endParaRPr kumimoji="0" lang="ko-KR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/>
                  <a:ea typeface="-윤고딕350" panose="02030504000101010101" pitchFamily="18" charset="-127"/>
                </a:endParaRPr>
              </a:p>
            </p:txBody>
          </p:sp>
          <p:grpSp>
            <p:nvGrpSpPr>
              <p:cNvPr id="80" name="그룹 79">
                <a:extLst>
                  <a:ext uri="{FF2B5EF4-FFF2-40B4-BE49-F238E27FC236}">
                    <a16:creationId xmlns:a16="http://schemas.microsoft.com/office/drawing/2014/main" id="{D1B4F6C2-ECBB-4CE3-88F5-52F35B9AAC74}"/>
                  </a:ext>
                </a:extLst>
              </p:cNvPr>
              <p:cNvGrpSpPr/>
              <p:nvPr/>
            </p:nvGrpSpPr>
            <p:grpSpPr>
              <a:xfrm>
                <a:off x="6454318" y="1058181"/>
                <a:ext cx="760143" cy="810616"/>
                <a:chOff x="6454318" y="1058181"/>
                <a:chExt cx="760143" cy="810616"/>
              </a:xfrm>
            </p:grpSpPr>
            <p:cxnSp>
              <p:nvCxnSpPr>
                <p:cNvPr id="81" name="직선 연결선 80">
                  <a:extLst>
                    <a:ext uri="{FF2B5EF4-FFF2-40B4-BE49-F238E27FC236}">
                      <a16:creationId xmlns:a16="http://schemas.microsoft.com/office/drawing/2014/main" id="{FA74F8D4-75BA-488D-8A13-1AEED286A66F}"/>
                    </a:ext>
                  </a:extLst>
                </p:cNvPr>
                <p:cNvCxnSpPr/>
                <p:nvPr/>
              </p:nvCxnSpPr>
              <p:spPr>
                <a:xfrm>
                  <a:off x="6454318" y="1058181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직선 연결선 81">
                  <a:extLst>
                    <a:ext uri="{FF2B5EF4-FFF2-40B4-BE49-F238E27FC236}">
                      <a16:creationId xmlns:a16="http://schemas.microsoft.com/office/drawing/2014/main" id="{DEEC5A1E-A845-48B2-8C1F-F71D697D49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058181"/>
                  <a:ext cx="0" cy="81061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직선 연결선 82">
                  <a:extLst>
                    <a:ext uri="{FF2B5EF4-FFF2-40B4-BE49-F238E27FC236}">
                      <a16:creationId xmlns:a16="http://schemas.microsoft.com/office/drawing/2014/main" id="{04EFD294-88C9-4058-8056-46CF4F0A23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4318" y="1868797"/>
                  <a:ext cx="76014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직선 연결선 83">
                  <a:extLst>
                    <a:ext uri="{FF2B5EF4-FFF2-40B4-BE49-F238E27FC236}">
                      <a16:creationId xmlns:a16="http://schemas.microsoft.com/office/drawing/2014/main" id="{6477EC32-0A2B-4E97-8A5F-0E75F84620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14461" y="1058181"/>
                  <a:ext cx="0" cy="3334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8604227-4D2C-4D63-B864-FAE5CC317041}"/>
                </a:ext>
              </a:extLst>
            </p:cNvPr>
            <p:cNvSpPr txBox="1"/>
            <p:nvPr/>
          </p:nvSpPr>
          <p:spPr>
            <a:xfrm>
              <a:off x="1761553" y="4337066"/>
              <a:ext cx="9610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고딕 ExtraBold" panose="020D0904000000000000"/>
                  <a:ea typeface="나눔고딕 ExtraBold" panose="020D0904000000000000"/>
                </a:rPr>
                <a:t>데이터 분석을 위한 전처리와 처리 과정과 분석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912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567426" y="276349"/>
            <a:ext cx="52876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4400" b="1" dirty="0">
                <a:ea typeface="나눔고딕 ExtraBold" panose="020D0904000000000000"/>
              </a:rPr>
              <a:t>데이터 분석의 목적</a:t>
            </a:r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265D7680-34B5-4B2B-8B36-43AABD06DA09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F8979A8-5F6D-49AD-B552-232619CE22A3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-윤고딕350" panose="02030504000101010101" pitchFamily="18" charset="-127"/>
                  <a:ea typeface="나눔고딕 ExtraBold" panose="020D0904000000000000"/>
                </a:rPr>
                <a:t>1</a:t>
              </a:r>
              <a:endParaRPr lang="ko-KR" altLang="en-US" sz="6000" dirty="0">
                <a:latin typeface="-윤고딕350" panose="02030504000101010101" pitchFamily="18" charset="-127"/>
                <a:ea typeface="나눔고딕 ExtraBold" panose="020D0904000000000000"/>
              </a:endParaRPr>
            </a:p>
          </p:txBody>
        </p:sp>
        <p:grpSp>
          <p:nvGrpSpPr>
            <p:cNvPr id="63" name="그룹 62">
              <a:extLst>
                <a:ext uri="{FF2B5EF4-FFF2-40B4-BE49-F238E27FC236}">
                  <a16:creationId xmlns:a16="http://schemas.microsoft.com/office/drawing/2014/main" id="{08DF1488-8F2F-44E0-97AA-8CC608A0DF1C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64" name="직선 연결선 63">
                <a:extLst>
                  <a:ext uri="{FF2B5EF4-FFF2-40B4-BE49-F238E27FC236}">
                    <a16:creationId xmlns:a16="http://schemas.microsoft.com/office/drawing/2014/main" id="{E4FAFA56-1783-4024-AE53-0A73EF5EFAAA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>
                <a:extLst>
                  <a:ext uri="{FF2B5EF4-FFF2-40B4-BE49-F238E27FC236}">
                    <a16:creationId xmlns:a16="http://schemas.microsoft.com/office/drawing/2014/main" id="{12FD6080-305A-4D93-A8FA-555D3D430E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>
                <a:extLst>
                  <a:ext uri="{FF2B5EF4-FFF2-40B4-BE49-F238E27FC236}">
                    <a16:creationId xmlns:a16="http://schemas.microsoft.com/office/drawing/2014/main" id="{2B6D5D0D-0EE8-4E6B-92B6-C95857630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>
                <a:extLst>
                  <a:ext uri="{FF2B5EF4-FFF2-40B4-BE49-F238E27FC236}">
                    <a16:creationId xmlns:a16="http://schemas.microsoft.com/office/drawing/2014/main" id="{B9D043AF-AE33-496B-9C8C-FA8C1A46E9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2896706A-A976-41AF-A384-7BACFB2AFA5F}"/>
              </a:ext>
            </a:extLst>
          </p:cNvPr>
          <p:cNvGrpSpPr/>
          <p:nvPr/>
        </p:nvGrpSpPr>
        <p:grpSpPr>
          <a:xfrm>
            <a:off x="3134921" y="1212638"/>
            <a:ext cx="6347918" cy="5460968"/>
            <a:chOff x="3125459" y="537370"/>
            <a:chExt cx="6458953" cy="5483149"/>
          </a:xfrm>
        </p:grpSpPr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B718974C-F701-4880-A57B-367913DDF6F0}"/>
                </a:ext>
              </a:extLst>
            </p:cNvPr>
            <p:cNvSpPr/>
            <p:nvPr/>
          </p:nvSpPr>
          <p:spPr>
            <a:xfrm>
              <a:off x="3885590" y="1391639"/>
              <a:ext cx="4764634" cy="44788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0">
              <a:solidFill>
                <a:schemeClr val="bg1">
                  <a:lumMod val="8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 ExtraBold" panose="020D0904000000000000"/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65990CDA-AE57-4B01-87A3-852AF3A87AB4}"/>
                </a:ext>
              </a:extLst>
            </p:cNvPr>
            <p:cNvSpPr/>
            <p:nvPr/>
          </p:nvSpPr>
          <p:spPr>
            <a:xfrm>
              <a:off x="4667707" y="537370"/>
              <a:ext cx="3200400" cy="2971597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ea typeface="나눔고딕 ExtraBold" panose="020D0904000000000000"/>
              </a:endParaRPr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B09C100C-66FD-431A-9BF2-60FDF80AC4B6}"/>
                </a:ext>
              </a:extLst>
            </p:cNvPr>
            <p:cNvSpPr/>
            <p:nvPr/>
          </p:nvSpPr>
          <p:spPr>
            <a:xfrm>
              <a:off x="3131542" y="3048922"/>
              <a:ext cx="3200400" cy="297159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ea typeface="나눔고딕 ExtraBold" panose="020D0904000000000000"/>
              </a:endParaRPr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B7BDB2DE-5AC6-496D-9AB5-3A391FD1A079}"/>
                </a:ext>
              </a:extLst>
            </p:cNvPr>
            <p:cNvSpPr/>
            <p:nvPr/>
          </p:nvSpPr>
          <p:spPr>
            <a:xfrm>
              <a:off x="6231941" y="3048922"/>
              <a:ext cx="3200400" cy="29715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ea typeface="나눔고딕 ExtraBold" panose="020D0904000000000000"/>
              </a:endParaRPr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460A21C3-B7D1-4FDD-A23D-CDB904F5FB36}"/>
                </a:ext>
              </a:extLst>
            </p:cNvPr>
            <p:cNvSpPr/>
            <p:nvPr/>
          </p:nvSpPr>
          <p:spPr>
            <a:xfrm>
              <a:off x="4846573" y="2281555"/>
              <a:ext cx="2863529" cy="26989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ea typeface="나눔고딕 ExtraBold" panose="020D090400000000000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888977E-6271-43DB-AC9B-23A963E1A732}"/>
                </a:ext>
              </a:extLst>
            </p:cNvPr>
            <p:cNvSpPr txBox="1"/>
            <p:nvPr/>
          </p:nvSpPr>
          <p:spPr>
            <a:xfrm>
              <a:off x="5168589" y="3497920"/>
              <a:ext cx="22194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-윤고딕350" panose="02030504000101010101" pitchFamily="18" charset="-127"/>
                <a:ea typeface="나눔고딕 ExtraBold" panose="020D090400000000000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8EAF5F7-84CC-47D3-9958-B277FA7DA24F}"/>
                </a:ext>
              </a:extLst>
            </p:cNvPr>
            <p:cNvSpPr txBox="1"/>
            <p:nvPr/>
          </p:nvSpPr>
          <p:spPr>
            <a:xfrm>
              <a:off x="5068726" y="1399906"/>
              <a:ext cx="2398361" cy="772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400" dirty="0">
                  <a:solidFill>
                    <a:schemeClr val="bg1"/>
                  </a:solidFill>
                  <a:latin typeface="-윤고딕330" panose="02030504000101010101" pitchFamily="18" charset="-127"/>
                  <a:ea typeface="나눔고딕 ExtraBold" panose="020D0904000000000000"/>
                </a:rPr>
                <a:t>초복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D8D2D48-4234-489A-BF7B-7B2C9CB280D3}"/>
                </a:ext>
              </a:extLst>
            </p:cNvPr>
            <p:cNvSpPr txBox="1"/>
            <p:nvPr/>
          </p:nvSpPr>
          <p:spPr>
            <a:xfrm>
              <a:off x="7186051" y="4276334"/>
              <a:ext cx="2398361" cy="772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400" dirty="0">
                  <a:solidFill>
                    <a:schemeClr val="bg1"/>
                  </a:solidFill>
                  <a:latin typeface="-윤고딕330" panose="02030504000101010101" pitchFamily="18" charset="-127"/>
                  <a:ea typeface="나눔고딕 ExtraBold" panose="020D0904000000000000"/>
                </a:rPr>
                <a:t>말복</a:t>
              </a:r>
              <a:endParaRPr lang="en-US" altLang="ko-KR" sz="4400" dirty="0">
                <a:solidFill>
                  <a:schemeClr val="bg1"/>
                </a:solidFill>
                <a:latin typeface="-윤고딕330" panose="02030504000101010101" pitchFamily="18" charset="-127"/>
                <a:ea typeface="나눔고딕 ExtraBold" panose="020D090400000000000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C34603-1A85-4748-AAC9-8AB8D7362319}"/>
                </a:ext>
              </a:extLst>
            </p:cNvPr>
            <p:cNvSpPr txBox="1"/>
            <p:nvPr/>
          </p:nvSpPr>
          <p:spPr>
            <a:xfrm>
              <a:off x="3125459" y="4276334"/>
              <a:ext cx="2398361" cy="772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400" dirty="0">
                  <a:solidFill>
                    <a:schemeClr val="bg1"/>
                  </a:solidFill>
                  <a:latin typeface="-윤고딕330" panose="02030504000101010101" pitchFamily="18" charset="-127"/>
                  <a:ea typeface="나눔고딕 ExtraBold" panose="020D0904000000000000"/>
                </a:rPr>
                <a:t>중복</a:t>
              </a:r>
              <a:endParaRPr lang="en-US" altLang="ko-KR" sz="4400" dirty="0">
                <a:solidFill>
                  <a:schemeClr val="bg1"/>
                </a:solidFill>
                <a:latin typeface="-윤고딕330" panose="02030504000101010101" pitchFamily="18" charset="-127"/>
                <a:ea typeface="나눔고딕 ExtraBold" panose="020D0904000000000000"/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F896B4EE-92A3-4873-AE66-15E25FB1B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845" y="3967611"/>
            <a:ext cx="2635505" cy="81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42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972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  <a:ea typeface="맑은 고딕" panose="020B0503020000020004" pitchFamily="50" charset="-127"/>
              </a:rPr>
              <a:t>데이터 수집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993E3C7-1DA4-4824-9397-319E50FA77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09" r="1160" b="4603"/>
          <a:stretch/>
        </p:blipFill>
        <p:spPr>
          <a:xfrm>
            <a:off x="1966116" y="2169661"/>
            <a:ext cx="8231091" cy="3821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ABA4DB-E8CF-4C12-8632-5E1F19E186B6}"/>
              </a:ext>
            </a:extLst>
          </p:cNvPr>
          <p:cNvSpPr txBox="1"/>
          <p:nvPr/>
        </p:nvSpPr>
        <p:spPr>
          <a:xfrm>
            <a:off x="4961423" y="1449194"/>
            <a:ext cx="42830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>
                <a:latin typeface="나눔고딕 ExtraBold"/>
              </a:rPr>
              <a:t>기상자료개방포털</a:t>
            </a:r>
            <a:endParaRPr lang="en-US" altLang="ko-KR" dirty="0">
              <a:latin typeface="나눔고딕 ExtraBold"/>
            </a:endParaRPr>
          </a:p>
          <a:p>
            <a:r>
              <a:rPr lang="en-US" altLang="ko-KR" sz="1200" dirty="0">
                <a:latin typeface="나눔고딕 ExtraBold"/>
              </a:rPr>
              <a:t>https://data.kma.go.kr/cmmn/main.do</a:t>
            </a:r>
            <a:endParaRPr lang="ko-KR" altLang="en-US" sz="1200" dirty="0">
              <a:latin typeface="나눔고딕 ExtraBold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D578389-65EC-40DA-BF4E-BF1D665DFA1F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23C31D5-5099-44D6-9A45-5367FF17E62B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나눔고딕 ExtraBold"/>
                  <a:ea typeface="-윤고딕350" panose="02030504000101010101" pitchFamily="18" charset="-127"/>
                </a:rPr>
                <a:t>2</a:t>
              </a:r>
              <a:endParaRPr lang="ko-KR" altLang="en-US" sz="6000" dirty="0"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F6C2BBBE-ECC2-4A79-AE52-57ABBDCE3704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12DCC352-C0FA-4635-8C07-8E8B4AEAD2E7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ABD0ABD8-5D14-46AC-9864-9F18C3C68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A7A7C22A-CD45-4F47-956E-8D3E33AE5F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>
                <a:extLst>
                  <a:ext uri="{FF2B5EF4-FFF2-40B4-BE49-F238E27FC236}">
                    <a16:creationId xmlns:a16="http://schemas.microsoft.com/office/drawing/2014/main" id="{FC526041-A7AE-4566-972A-70090EFC73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96138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972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  <a:ea typeface="맑은 고딕" panose="020B0503020000020004" pitchFamily="50" charset="-127"/>
              </a:rPr>
              <a:t>가져온 데이터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5CB1F7A-4840-4013-9440-DF9C61FFC565}"/>
              </a:ext>
            </a:extLst>
          </p:cNvPr>
          <p:cNvSpPr/>
          <p:nvPr/>
        </p:nvSpPr>
        <p:spPr>
          <a:xfrm>
            <a:off x="1475228" y="1818652"/>
            <a:ext cx="9135621" cy="4143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US" altLang="ko-KR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/>
              </a:rPr>
              <a:t>2007~2018</a:t>
            </a:r>
            <a:r>
              <a:rPr lang="ko-KR" alt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/>
              </a:rPr>
              <a:t>년 </a:t>
            </a:r>
            <a:endParaRPr lang="en-US" altLang="ko-KR" sz="4000" b="1" dirty="0">
              <a:solidFill>
                <a:prstClr val="black">
                  <a:lumMod val="75000"/>
                  <a:lumOff val="25000"/>
                </a:prstClr>
              </a:solidFill>
              <a:latin typeface="나눔고딕 ExtraBold"/>
            </a:endParaRPr>
          </a:p>
          <a:p>
            <a:pPr lvl="0" algn="ctr">
              <a:lnSpc>
                <a:spcPct val="150000"/>
              </a:lnSpc>
            </a:pPr>
            <a:r>
              <a:rPr lang="en-US" altLang="ko-KR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/>
              </a:rPr>
              <a:t>6~8</a:t>
            </a:r>
            <a:r>
              <a:rPr lang="ko-KR" alt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ExtraBold"/>
              </a:rPr>
              <a:t>월까지의 평균 기온</a:t>
            </a:r>
            <a:endParaRPr lang="en-US" altLang="ko-KR" sz="4000" dirty="0">
              <a:solidFill>
                <a:schemeClr val="bg1">
                  <a:lumMod val="75000"/>
                </a:schemeClr>
              </a:solidFill>
              <a:latin typeface="나눔고딕 ExtraBold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6A927B6-A42A-4428-AEAB-264A93D661F7}"/>
              </a:ext>
            </a:extLst>
          </p:cNvPr>
          <p:cNvSpPr/>
          <p:nvPr/>
        </p:nvSpPr>
        <p:spPr>
          <a:xfrm>
            <a:off x="1365197" y="1818653"/>
            <a:ext cx="102288" cy="1253400"/>
          </a:xfrm>
          <a:prstGeom prst="rect">
            <a:avLst/>
          </a:prstGeom>
          <a:solidFill>
            <a:srgbClr val="934E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나눔고딕 ExtraBold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262BCF8D-E9E2-441B-B308-675A7031AA7F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89C519-9239-4ABC-BF60-9F553431C808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나눔고딕 ExtraBold"/>
                  <a:ea typeface="-윤고딕350" panose="02030504000101010101" pitchFamily="18" charset="-127"/>
                </a:rPr>
                <a:t>2</a:t>
              </a:r>
              <a:endParaRPr lang="ko-KR" altLang="en-US" sz="6000" dirty="0"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C0591C91-79EA-48A5-87DA-3613A870DD7F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0D712B9F-A6DA-4815-8222-0586B02D420A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C3F8CF37-B7D8-44BD-8879-E12687CF82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EF391012-13A3-4249-891E-8CBE6A94A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>
                <a:extLst>
                  <a:ext uri="{FF2B5EF4-FFF2-40B4-BE49-F238E27FC236}">
                    <a16:creationId xmlns:a16="http://schemas.microsoft.com/office/drawing/2014/main" id="{77CC4895-7889-4CCC-AD42-CDDD2FB7DF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7415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87034" y="174239"/>
            <a:ext cx="12192000" cy="972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latinLnBrk="0">
              <a:lnSpc>
                <a:spcPct val="150000"/>
              </a:lnSpc>
              <a:defRPr/>
            </a:pPr>
            <a:r>
              <a:rPr lang="ko-KR" altLang="en-US" sz="43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데이터 분석을 위한 </a:t>
            </a:r>
            <a:r>
              <a:rPr lang="ko-KR" altLang="en-US" sz="4300" b="1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전처리와</a:t>
            </a:r>
            <a:r>
              <a:rPr lang="ko-KR" altLang="en-US" sz="43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 처리 과정과 분석</a:t>
            </a:r>
            <a:endParaRPr kumimoji="0" lang="ko-KR" altLang="en-US" sz="43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5CB1F7A-4840-4013-9440-DF9C61FFC565}"/>
              </a:ext>
            </a:extLst>
          </p:cNvPr>
          <p:cNvSpPr/>
          <p:nvPr/>
        </p:nvSpPr>
        <p:spPr>
          <a:xfrm>
            <a:off x="1475228" y="1818652"/>
            <a:ext cx="9034337" cy="41129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4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6A927B6-A42A-4428-AEAB-264A93D661F7}"/>
              </a:ext>
            </a:extLst>
          </p:cNvPr>
          <p:cNvSpPr/>
          <p:nvPr/>
        </p:nvSpPr>
        <p:spPr>
          <a:xfrm>
            <a:off x="1365197" y="1818653"/>
            <a:ext cx="102288" cy="1253400"/>
          </a:xfrm>
          <a:prstGeom prst="rect">
            <a:avLst/>
          </a:prstGeom>
          <a:solidFill>
            <a:srgbClr val="934E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262BCF8D-E9E2-441B-B308-675A7031AA7F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89C519-9239-4ABC-BF60-9F553431C808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6000" dirty="0">
                  <a:solidFill>
                    <a:prstClr val="black"/>
                  </a:solidFill>
                  <a:latin typeface="나눔고딕 ExtraBold"/>
                  <a:ea typeface="-윤고딕350" panose="02030504000101010101" pitchFamily="18" charset="-127"/>
                </a:rPr>
                <a:t>3</a:t>
              </a:r>
              <a:endPara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 ExtraBold"/>
                <a:ea typeface="-윤고딕350" panose="02030504000101010101" pitchFamily="18" charset="-127"/>
                <a:cs typeface="+mn-cs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C0591C91-79EA-48A5-87DA-3613A870DD7F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0D712B9F-A6DA-4815-8222-0586B02D420A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C3F8CF37-B7D8-44BD-8879-E12687CF82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EF391012-13A3-4249-891E-8CBE6A94A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>
                <a:extLst>
                  <a:ext uri="{FF2B5EF4-FFF2-40B4-BE49-F238E27FC236}">
                    <a16:creationId xmlns:a16="http://schemas.microsoft.com/office/drawing/2014/main" id="{77CC4895-7889-4CCC-AD42-CDDD2FB7DF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719FB730-5B42-43AA-BC68-721B1BD2F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925" y="2089171"/>
            <a:ext cx="424815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33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972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0">
              <a:lnSpc>
                <a:spcPct val="150000"/>
              </a:lnSpc>
              <a:defRPr/>
            </a:pPr>
            <a:r>
              <a:rPr lang="en-US" altLang="ko-KR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20</a:t>
            </a:r>
            <a:r>
              <a:rPr lang="ko-KR" altLang="en-US" sz="4400" b="1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년동안의</a:t>
            </a: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 기온 분포도</a:t>
            </a:r>
            <a:endParaRPr lang="ko-KR" altLang="en-US" sz="8000" b="1" kern="0" dirty="0">
              <a:solidFill>
                <a:prstClr val="black">
                  <a:lumMod val="65000"/>
                  <a:lumOff val="35000"/>
                </a:prstClr>
              </a:solidFill>
              <a:latin typeface="나눔고딕 ExtraBold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D7E9836-0575-481A-A138-5D242733A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279" y="3743168"/>
            <a:ext cx="9814886" cy="39756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6B770E4-8352-42CC-9773-DB8089EDD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80" y="1074781"/>
            <a:ext cx="11144083" cy="5740363"/>
          </a:xfrm>
          <a:prstGeom prst="rect">
            <a:avLst/>
          </a:prstGeom>
        </p:spPr>
      </p:pic>
      <p:grpSp>
        <p:nvGrpSpPr>
          <p:cNvPr id="6" name="그룹 5">
            <a:extLst>
              <a:ext uri="{FF2B5EF4-FFF2-40B4-BE49-F238E27FC236}">
                <a16:creationId xmlns:a16="http://schemas.microsoft.com/office/drawing/2014/main" id="{56762A64-5FFC-41D4-9A4A-9DB4E1362A93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AC1570-E85C-4388-9376-9DFB6FBF9253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나눔고딕 ExtraBold"/>
                  <a:ea typeface="-윤고딕350" panose="02030504000101010101" pitchFamily="18" charset="-127"/>
                </a:rPr>
                <a:t>3</a:t>
              </a:r>
              <a:endParaRPr lang="ko-KR" altLang="en-US" sz="6000" dirty="0"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FAE72C15-B3E8-4086-8C44-36FE68FAA768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1" name="직선 연결선 10">
                <a:extLst>
                  <a:ext uri="{FF2B5EF4-FFF2-40B4-BE49-F238E27FC236}">
                    <a16:creationId xmlns:a16="http://schemas.microsoft.com/office/drawing/2014/main" id="{9218DCA5-7FF2-430E-AB7F-72D9177E4B14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직선 연결선 11">
                <a:extLst>
                  <a:ext uri="{FF2B5EF4-FFF2-40B4-BE49-F238E27FC236}">
                    <a16:creationId xmlns:a16="http://schemas.microsoft.com/office/drawing/2014/main" id="{1F6F5909-8517-4AC0-AF0A-420E1E9ED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2FE6F85-085D-436A-A780-65F8CDB705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3E3D9581-A99A-4458-BFA3-AB5D4DA459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3654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977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0">
              <a:lnSpc>
                <a:spcPct val="150000"/>
              </a:lnSpc>
              <a:defRPr/>
            </a:pPr>
            <a:r>
              <a:rPr lang="ko-KR" altLang="en-US" sz="44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 ExtraBold"/>
              </a:rPr>
              <a:t>연평균 최고기온을 기록한 날짜</a:t>
            </a:r>
            <a:endParaRPr lang="ko-KR" altLang="en-US" sz="8000" b="1" kern="0" dirty="0">
              <a:solidFill>
                <a:prstClr val="black">
                  <a:lumMod val="65000"/>
                  <a:lumOff val="35000"/>
                </a:prstClr>
              </a:solidFill>
              <a:latin typeface="나눔고딕 ExtraBold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1299F2BA-7FA4-4224-849C-1875F4539BB6}"/>
              </a:ext>
            </a:extLst>
          </p:cNvPr>
          <p:cNvGrpSpPr/>
          <p:nvPr/>
        </p:nvGrpSpPr>
        <p:grpSpPr>
          <a:xfrm>
            <a:off x="523958" y="1023546"/>
            <a:ext cx="11144083" cy="5791598"/>
            <a:chOff x="523958" y="1023546"/>
            <a:chExt cx="11144083" cy="5791598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46B770E4-8352-42CC-9773-DB8089EDD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958" y="1074781"/>
              <a:ext cx="11144083" cy="5740363"/>
            </a:xfrm>
            <a:prstGeom prst="rect">
              <a:avLst/>
            </a:prstGeom>
          </p:spPr>
        </p:pic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DF2631D0-E4B4-4D7F-BCF3-2BC42BF04EA4}"/>
                </a:ext>
              </a:extLst>
            </p:cNvPr>
            <p:cNvCxnSpPr>
              <a:cxnSpLocks/>
            </p:cNvCxnSpPr>
            <p:nvPr/>
          </p:nvCxnSpPr>
          <p:spPr>
            <a:xfrm>
              <a:off x="8151223" y="1293304"/>
              <a:ext cx="0" cy="347028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4A33A4F9-B600-44D5-A704-D5BE073E56CC}"/>
                </a:ext>
              </a:extLst>
            </p:cNvPr>
            <p:cNvCxnSpPr/>
            <p:nvPr/>
          </p:nvCxnSpPr>
          <p:spPr>
            <a:xfrm flipH="1">
              <a:off x="8151223" y="1227909"/>
              <a:ext cx="365760" cy="915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5962E2B-6870-48F6-84AE-18A95131465B}"/>
                </a:ext>
              </a:extLst>
            </p:cNvPr>
            <p:cNvSpPr txBox="1"/>
            <p:nvPr/>
          </p:nvSpPr>
          <p:spPr>
            <a:xfrm>
              <a:off x="8516983" y="1023546"/>
              <a:ext cx="26982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나눔고딕 ExtraBold"/>
                </a:rPr>
                <a:t>8</a:t>
              </a:r>
              <a:r>
                <a:rPr lang="ko-KR" altLang="en-US" sz="2800" dirty="0">
                  <a:latin typeface="나눔고딕 ExtraBold"/>
                </a:rPr>
                <a:t>월</a:t>
              </a:r>
              <a:r>
                <a:rPr lang="en-US" altLang="ko-KR" sz="2800" dirty="0">
                  <a:latin typeface="나눔고딕 ExtraBold"/>
                </a:rPr>
                <a:t>1</a:t>
              </a:r>
              <a:r>
                <a:rPr lang="ko-KR" altLang="en-US" sz="2800" dirty="0">
                  <a:latin typeface="나눔고딕 ExtraBold"/>
                </a:rPr>
                <a:t>일</a:t>
              </a: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3FBF31E3-7329-48D6-ACBD-0B49297564B8}"/>
              </a:ext>
            </a:extLst>
          </p:cNvPr>
          <p:cNvGrpSpPr/>
          <p:nvPr/>
        </p:nvGrpSpPr>
        <p:grpSpPr>
          <a:xfrm>
            <a:off x="-1196324" y="0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9D891F2-0E82-4BD7-9F0A-926CA3F90A68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나눔고딕 ExtraBold"/>
                  <a:ea typeface="-윤고딕350" panose="02030504000101010101" pitchFamily="18" charset="-127"/>
                </a:rPr>
                <a:t>3</a:t>
              </a:r>
              <a:endParaRPr lang="ko-KR" altLang="en-US" sz="6000" dirty="0"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9C8B9F07-9D8E-41AB-8D92-E678C8FF9454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D73CAE63-DED1-4196-A885-84C0812C524B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>
                <a:extLst>
                  <a:ext uri="{FF2B5EF4-FFF2-40B4-BE49-F238E27FC236}">
                    <a16:creationId xmlns:a16="http://schemas.microsoft.com/office/drawing/2014/main" id="{84783917-BE3D-4309-B2F0-3AFF442A8E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D8C5BA4-0E7D-42B4-82A1-3D2C22ACDF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46797C2-CE5A-4D42-B5DC-0BE4ECAA9E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49984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737763" y="1319431"/>
            <a:ext cx="10687798" cy="5072332"/>
          </a:xfrm>
          <a:prstGeom prst="roundRect">
            <a:avLst>
              <a:gd name="adj" fmla="val 358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97654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나눔고딕 ExtraBold"/>
                <a:ea typeface="맑은 고딕" panose="020B0503020000020004" pitchFamily="50" charset="-127"/>
              </a:rPr>
              <a:t>초복 평균 기온의 변화</a:t>
            </a:r>
            <a:endParaRPr kumimoji="0" lang="ko-KR" altLang="en-US" sz="8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나눔고딕 ExtraBold"/>
              <a:ea typeface="맑은 고딕" panose="020B0503020000020004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40E3711-01B6-47E5-9E3A-3F187A1CDB8C}"/>
              </a:ext>
            </a:extLst>
          </p:cNvPr>
          <p:cNvGrpSpPr/>
          <p:nvPr/>
        </p:nvGrpSpPr>
        <p:grpSpPr>
          <a:xfrm>
            <a:off x="206963" y="130958"/>
            <a:ext cx="802720" cy="1015663"/>
            <a:chOff x="6454318" y="953910"/>
            <a:chExt cx="802720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9AE5C-8C49-4D87-9A77-08696B6ABF47}"/>
                </a:ext>
              </a:extLst>
            </p:cNvPr>
            <p:cNvSpPr txBox="1"/>
            <p:nvPr/>
          </p:nvSpPr>
          <p:spPr>
            <a:xfrm>
              <a:off x="6587564" y="953910"/>
              <a:ext cx="6694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0" dirty="0">
                  <a:latin typeface="나눔고딕 ExtraBold"/>
                  <a:ea typeface="-윤고딕350" panose="02030504000101010101" pitchFamily="18" charset="-127"/>
                </a:rPr>
                <a:t>3</a:t>
              </a:r>
              <a:endParaRPr lang="ko-KR" altLang="en-US" sz="6000" dirty="0">
                <a:latin typeface="나눔고딕 ExtraBold"/>
                <a:ea typeface="-윤고딕350" panose="02030504000101010101" pitchFamily="18" charset="-127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58A0766-FD79-460E-8657-422B535A98D6}"/>
                </a:ext>
              </a:extLst>
            </p:cNvPr>
            <p:cNvGrpSpPr/>
            <p:nvPr/>
          </p:nvGrpSpPr>
          <p:grpSpPr>
            <a:xfrm>
              <a:off x="6454318" y="1058181"/>
              <a:ext cx="760143" cy="810616"/>
              <a:chOff x="6454318" y="1058181"/>
              <a:chExt cx="760143" cy="810616"/>
            </a:xfrm>
          </p:grpSpPr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id="{8AA3CAA8-62D8-4703-873B-613D83EEBF91}"/>
                  </a:ext>
                </a:extLst>
              </p:cNvPr>
              <p:cNvCxnSpPr/>
              <p:nvPr/>
            </p:nvCxnSpPr>
            <p:spPr>
              <a:xfrm>
                <a:off x="6454318" y="1058181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B34B943-2ACB-40CE-88DC-274822385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058181"/>
                <a:ext cx="0" cy="8106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34089B1-E10E-4366-9283-0324A1FD2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318" y="1868797"/>
                <a:ext cx="7601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624419E7-148B-4B28-9C98-525A26DD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4461" y="1058181"/>
                <a:ext cx="0" cy="3334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744" y="3373718"/>
            <a:ext cx="9762511" cy="48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44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127</Words>
  <Application>Microsoft Office PowerPoint</Application>
  <PresentationFormat>와이드스크린</PresentationFormat>
  <Paragraphs>51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나눔고딕 ExtraBold</vt:lpstr>
      <vt:lpstr>맑은 고딕</vt:lpstr>
      <vt:lpstr>-윤고딕330</vt:lpstr>
      <vt:lpstr>-윤고딕350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조땡</dc:creator>
  <cp:lastModifiedBy>김태령</cp:lastModifiedBy>
  <cp:revision>60</cp:revision>
  <dcterms:created xsi:type="dcterms:W3CDTF">2019-05-16T06:21:41Z</dcterms:created>
  <dcterms:modified xsi:type="dcterms:W3CDTF">2019-06-17T05:34:36Z</dcterms:modified>
</cp:coreProperties>
</file>